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7" r:id="rId4"/>
    <p:sldId id="258" r:id="rId5"/>
    <p:sldId id="259" r:id="rId6"/>
    <p:sldId id="260" r:id="rId7"/>
    <p:sldId id="262" r:id="rId8"/>
    <p:sldId id="263" r:id="rId9"/>
    <p:sldId id="264" r:id="rId10"/>
    <p:sldId id="265" r:id="rId11"/>
    <p:sldId id="266" r:id="rId12"/>
    <p:sldId id="267" r:id="rId13"/>
    <p:sldId id="272" r:id="rId14"/>
    <p:sldId id="268" r:id="rId15"/>
    <p:sldId id="273" r:id="rId16"/>
    <p:sldId id="269" r:id="rId17"/>
    <p:sldId id="270" r:id="rId18"/>
    <p:sldId id="271" r:id="rId19"/>
    <p:sldId id="274" r:id="rId20"/>
    <p:sldId id="275" r:id="rId21"/>
    <p:sldId id="276" r:id="rId22"/>
    <p:sldId id="289" r:id="rId23"/>
    <p:sldId id="277" r:id="rId24"/>
    <p:sldId id="278" r:id="rId25"/>
    <p:sldId id="280" r:id="rId26"/>
    <p:sldId id="290" r:id="rId27"/>
    <p:sldId id="281" r:id="rId28"/>
    <p:sldId id="282" r:id="rId29"/>
    <p:sldId id="283" r:id="rId30"/>
    <p:sldId id="284" r:id="rId31"/>
    <p:sldId id="285" r:id="rId32"/>
    <p:sldId id="286" r:id="rId33"/>
    <p:sldId id="279" r:id="rId34"/>
    <p:sldId id="287" r:id="rId35"/>
    <p:sldId id="288"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98B6C7A5-770C-4BA0-8F5C-2DB8987B055C}" type="datetimeFigureOut">
              <a:rPr lang="en-US" smtClean="0"/>
              <a:t>4/27/2016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AC145582-DE24-4E52-AB9B-313CEAB659F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B6C7A5-770C-4BA0-8F5C-2DB8987B055C}" type="datetimeFigureOut">
              <a:rPr lang="en-US" smtClean="0"/>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145582-DE24-4E52-AB9B-313CEAB659F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98B6C7A5-770C-4BA0-8F5C-2DB8987B055C}" type="datetimeFigureOut">
              <a:rPr lang="en-US" smtClean="0"/>
              <a:t>4/27/2016</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AC145582-DE24-4E52-AB9B-313CEAB659F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8B6C7A5-770C-4BA0-8F5C-2DB8987B055C}" type="datetimeFigureOut">
              <a:rPr lang="en-US" smtClean="0"/>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C145582-DE24-4E52-AB9B-313CEAB659F9}"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8B6C7A5-770C-4BA0-8F5C-2DB8987B055C}" type="datetimeFigureOut">
              <a:rPr lang="en-US" smtClean="0"/>
              <a:t>4/27/2016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AC145582-DE24-4E52-AB9B-313CEAB659F9}"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98B6C7A5-770C-4BA0-8F5C-2DB8987B055C}" type="datetimeFigureOut">
              <a:rPr lang="en-US" smtClean="0"/>
              <a:t>4/27/2016</a:t>
            </a:fld>
            <a:endParaRPr lang="en-US"/>
          </a:p>
        </p:txBody>
      </p:sp>
      <p:sp>
        <p:nvSpPr>
          <p:cNvPr id="10" name="Slide Number Placeholder 9"/>
          <p:cNvSpPr>
            <a:spLocks noGrp="1"/>
          </p:cNvSpPr>
          <p:nvPr>
            <p:ph type="sldNum" sz="quarter" idx="16"/>
          </p:nvPr>
        </p:nvSpPr>
        <p:spPr/>
        <p:txBody>
          <a:bodyPr rtlCol="0"/>
          <a:lstStyle/>
          <a:p>
            <a:fld id="{AC145582-DE24-4E52-AB9B-313CEAB659F9}"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98B6C7A5-770C-4BA0-8F5C-2DB8987B055C}" type="datetimeFigureOut">
              <a:rPr lang="en-US" smtClean="0"/>
              <a:t>4/27/2016</a:t>
            </a:fld>
            <a:endParaRPr lang="en-US"/>
          </a:p>
        </p:txBody>
      </p:sp>
      <p:sp>
        <p:nvSpPr>
          <p:cNvPr id="12" name="Slide Number Placeholder 11"/>
          <p:cNvSpPr>
            <a:spLocks noGrp="1"/>
          </p:cNvSpPr>
          <p:nvPr>
            <p:ph type="sldNum" sz="quarter" idx="16"/>
          </p:nvPr>
        </p:nvSpPr>
        <p:spPr/>
        <p:txBody>
          <a:bodyPr rtlCol="0"/>
          <a:lstStyle/>
          <a:p>
            <a:fld id="{AC145582-DE24-4E52-AB9B-313CEAB659F9}"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8B6C7A5-770C-4BA0-8F5C-2DB8987B055C}" type="datetimeFigureOut">
              <a:rPr lang="en-US" smtClean="0"/>
              <a:t>4/27/2016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C145582-DE24-4E52-AB9B-313CEAB659F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B6C7A5-770C-4BA0-8F5C-2DB8987B055C}" type="datetimeFigureOut">
              <a:rPr lang="en-US" smtClean="0"/>
              <a:t>4/27/2016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AC145582-DE24-4E52-AB9B-313CEAB659F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8B6C7A5-770C-4BA0-8F5C-2DB8987B055C}" type="datetimeFigureOut">
              <a:rPr lang="en-US" smtClean="0"/>
              <a:t>4/27/2016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C145582-DE24-4E52-AB9B-313CEAB659F9}"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98B6C7A5-770C-4BA0-8F5C-2DB8987B055C}" type="datetimeFigureOut">
              <a:rPr lang="en-US" smtClean="0"/>
              <a:t>4/27/2016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AC145582-DE24-4E52-AB9B-313CEAB659F9}"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8B6C7A5-770C-4BA0-8F5C-2DB8987B055C}" type="datetimeFigureOut">
              <a:rPr lang="en-US" smtClean="0"/>
              <a:t>4/27/2016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C145582-DE24-4E52-AB9B-313CEAB659F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4.xml"/><Relationship Id="rId6" Type="http://schemas.openxmlformats.org/officeDocument/2006/relationships/image" Target="../media/image33.jpg"/><Relationship Id="rId5" Type="http://schemas.openxmlformats.org/officeDocument/2006/relationships/image" Target="../media/image32.png"/><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40.gi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From Boom to Bust: The Roaring Twenties &amp; </a:t>
            </a:r>
            <a:br>
              <a:rPr lang="en-US" dirty="0" smtClean="0"/>
            </a:br>
            <a:r>
              <a:rPr lang="en-US" dirty="0" smtClean="0"/>
              <a:t>The Great Depression</a:t>
            </a:r>
            <a:endParaRPr lang="en-US" dirty="0"/>
          </a:p>
        </p:txBody>
      </p:sp>
      <p:sp>
        <p:nvSpPr>
          <p:cNvPr id="3" name="Subtitle 2"/>
          <p:cNvSpPr>
            <a:spLocks noGrp="1"/>
          </p:cNvSpPr>
          <p:nvPr>
            <p:ph type="subTitle" idx="1"/>
          </p:nvPr>
        </p:nvSpPr>
        <p:spPr/>
        <p:txBody>
          <a:bodyPr/>
          <a:lstStyle/>
          <a:p>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 y="381000"/>
            <a:ext cx="3886200" cy="3319925"/>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381000"/>
            <a:ext cx="3679720" cy="3319925"/>
          </a:xfrm>
          <a:prstGeom prst="rect">
            <a:avLst/>
          </a:prstGeom>
        </p:spPr>
      </p:pic>
    </p:spTree>
    <p:extLst>
      <p:ext uri="{BB962C8B-B14F-4D97-AF65-F5344CB8AC3E}">
        <p14:creationId xmlns:p14="http://schemas.microsoft.com/office/powerpoint/2010/main" val="1776102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What caused the Stock Market Crash of 1929, or “Black Tuesday” to have such an enormous impact on the American Economy?</a:t>
            </a:r>
            <a:endParaRPr lang="en-US" dirty="0"/>
          </a:p>
        </p:txBody>
      </p:sp>
      <p:sp>
        <p:nvSpPr>
          <p:cNvPr id="5" name="Title 4"/>
          <p:cNvSpPr>
            <a:spLocks noGrp="1"/>
          </p:cNvSpPr>
          <p:nvPr>
            <p:ph type="title"/>
          </p:nvPr>
        </p:nvSpPr>
        <p:spPr/>
        <p:txBody>
          <a:bodyPr>
            <a:normAutofit fontScale="90000"/>
          </a:bodyPr>
          <a:lstStyle/>
          <a:p>
            <a:r>
              <a:rPr lang="en-US" dirty="0" smtClean="0"/>
              <a:t>Causes of the Great Crash of 1929</a:t>
            </a:r>
            <a:endParaRPr lang="en-US" dirty="0"/>
          </a:p>
        </p:txBody>
      </p:sp>
    </p:spTree>
    <p:extLst>
      <p:ext uri="{BB962C8B-B14F-4D97-AF65-F5344CB8AC3E}">
        <p14:creationId xmlns:p14="http://schemas.microsoft.com/office/powerpoint/2010/main" val="36612804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273050"/>
            <a:ext cx="7772400" cy="869950"/>
          </a:xfrm>
        </p:spPr>
        <p:txBody>
          <a:bodyPr>
            <a:noAutofit/>
          </a:bodyPr>
          <a:lstStyle/>
          <a:p>
            <a:r>
              <a:rPr lang="en-US" sz="3200" dirty="0" smtClean="0"/>
              <a:t>Over Speculation: Buying “On the Margin”, a 1920s Tradition on Wall St.</a:t>
            </a:r>
            <a:endParaRPr lang="en-US" sz="3200" dirty="0"/>
          </a:p>
        </p:txBody>
      </p:sp>
      <p:sp>
        <p:nvSpPr>
          <p:cNvPr id="6" name="Text Placeholder 5"/>
          <p:cNvSpPr>
            <a:spLocks noGrp="1"/>
          </p:cNvSpPr>
          <p:nvPr>
            <p:ph type="body" idx="2"/>
          </p:nvPr>
        </p:nvSpPr>
        <p:spPr>
          <a:xfrm>
            <a:off x="228600" y="1752600"/>
            <a:ext cx="2209800" cy="4724400"/>
          </a:xfrm>
        </p:spPr>
        <p:txBody>
          <a:bodyPr/>
          <a:lstStyle/>
          <a:p>
            <a:r>
              <a:rPr lang="en-US" dirty="0" smtClean="0"/>
              <a:t>Buying on the margin allowed stockbrokers to use “other people’s money” to purchase stock.  This practice allowed investors to make out like bandits during good times, earning up to ten times the profits they might have otherwise.  But when the Stock Market bottomed out, innocent Americans lost out!</a:t>
            </a:r>
            <a:endParaRPr lang="en-US" dirty="0"/>
          </a:p>
        </p:txBody>
      </p:sp>
      <p:pic>
        <p:nvPicPr>
          <p:cNvPr id="7" name="Content Placeholder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521591" y="1752600"/>
            <a:ext cx="6082018" cy="4419600"/>
          </a:xfrm>
        </p:spPr>
      </p:pic>
    </p:spTree>
    <p:extLst>
      <p:ext uri="{BB962C8B-B14F-4D97-AF65-F5344CB8AC3E}">
        <p14:creationId xmlns:p14="http://schemas.microsoft.com/office/powerpoint/2010/main" val="42306649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Over Extension of Credit</a:t>
            </a:r>
            <a:endParaRPr lang="en-US" dirty="0"/>
          </a:p>
        </p:txBody>
      </p:sp>
      <p:sp>
        <p:nvSpPr>
          <p:cNvPr id="3" name="Text Placeholder 2"/>
          <p:cNvSpPr>
            <a:spLocks noGrp="1"/>
          </p:cNvSpPr>
          <p:nvPr>
            <p:ph type="body" idx="2"/>
          </p:nvPr>
        </p:nvSpPr>
        <p:spPr>
          <a:xfrm>
            <a:off x="228600" y="1752600"/>
            <a:ext cx="1981200" cy="4800600"/>
          </a:xfrm>
        </p:spPr>
        <p:txBody>
          <a:bodyPr>
            <a:normAutofit fontScale="92500" lnSpcReduction="10000"/>
          </a:bodyPr>
          <a:lstStyle/>
          <a:p>
            <a:r>
              <a:rPr lang="en-US" dirty="0" smtClean="0"/>
              <a:t>Expanding credit to consumers was a large part of the expansion of the economy during the 1920s, as well.  However, granting credit is only a good plan when people can pay off their debts.  After the Stock Market Crash, many Americans were unable to pay their creditors off, prolonging the pain of the Great Depression…</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368340" y="1752600"/>
            <a:ext cx="6388520" cy="4419600"/>
          </a:xfrm>
        </p:spPr>
      </p:pic>
    </p:spTree>
    <p:extLst>
      <p:ext uri="{BB962C8B-B14F-4D97-AF65-F5344CB8AC3E}">
        <p14:creationId xmlns:p14="http://schemas.microsoft.com/office/powerpoint/2010/main" val="10719957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Stock Market Crash of 1929</a:t>
            </a:r>
            <a:endParaRPr lang="en-US" dirty="0"/>
          </a:p>
        </p:txBody>
      </p:sp>
      <p:sp>
        <p:nvSpPr>
          <p:cNvPr id="3" name="Text Placeholder 2"/>
          <p:cNvSpPr>
            <a:spLocks noGrp="1"/>
          </p:cNvSpPr>
          <p:nvPr>
            <p:ph type="body" idx="2"/>
          </p:nvPr>
        </p:nvSpPr>
        <p:spPr>
          <a:xfrm>
            <a:off x="152400" y="1828800"/>
            <a:ext cx="2819400" cy="4572000"/>
          </a:xfrm>
        </p:spPr>
        <p:txBody>
          <a:bodyPr>
            <a:normAutofit lnSpcReduction="10000"/>
          </a:bodyPr>
          <a:lstStyle/>
          <a:p>
            <a:r>
              <a:rPr lang="en-US" sz="1900" dirty="0" smtClean="0"/>
              <a:t>The most important cause of the Great Depression is the Stock Market Crash of 1929.  Not only was the Stock Market Crash an enormous loss for stockbrokers and a shock to business owners, it was also a crippling blow to banks and the holders of savings accounts.  You didn’t have to be a stock broker to lose your whole savings in the Stock Market Crash of 1929.</a:t>
            </a:r>
            <a:endParaRPr lang="en-US" sz="1900"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352800" y="1600200"/>
            <a:ext cx="5293445" cy="4724400"/>
          </a:xfrm>
        </p:spPr>
      </p:pic>
    </p:spTree>
    <p:extLst>
      <p:ext uri="{BB962C8B-B14F-4D97-AF65-F5344CB8AC3E}">
        <p14:creationId xmlns:p14="http://schemas.microsoft.com/office/powerpoint/2010/main" val="32688237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3050"/>
            <a:ext cx="8915400" cy="869950"/>
          </a:xfrm>
        </p:spPr>
        <p:txBody>
          <a:bodyPr>
            <a:normAutofit/>
          </a:bodyPr>
          <a:lstStyle/>
          <a:p>
            <a:r>
              <a:rPr lang="en-US" dirty="0" smtClean="0"/>
              <a:t>Business Failures Lead to Bankruptcy.</a:t>
            </a:r>
            <a:endParaRPr lang="en-US" dirty="0"/>
          </a:p>
        </p:txBody>
      </p:sp>
      <p:sp>
        <p:nvSpPr>
          <p:cNvPr id="3" name="Text Placeholder 2"/>
          <p:cNvSpPr>
            <a:spLocks noGrp="1"/>
          </p:cNvSpPr>
          <p:nvPr>
            <p:ph type="body" idx="2"/>
          </p:nvPr>
        </p:nvSpPr>
        <p:spPr>
          <a:xfrm>
            <a:off x="152400" y="1600200"/>
            <a:ext cx="2133600" cy="4953000"/>
          </a:xfrm>
        </p:spPr>
        <p:txBody>
          <a:bodyPr>
            <a:normAutofit fontScale="92500"/>
          </a:bodyPr>
          <a:lstStyle/>
          <a:p>
            <a:r>
              <a:rPr lang="en-US" dirty="0" smtClean="0"/>
              <a:t>The vicious cycle of business failure, bankruptcy, and unemployment described to the right was taking place all over American from 1929 until the Depression had set in at it’s worst.  Companies could not retain workers, and the economy went into the tank for years.  This was capitalism at it’s worst – and people suffered accordingly. </a:t>
            </a:r>
            <a:endParaRPr lang="en-US" dirty="0"/>
          </a:p>
        </p:txBody>
      </p:sp>
      <p:sp>
        <p:nvSpPr>
          <p:cNvPr id="4" name="Content Placeholder 3"/>
          <p:cNvSpPr>
            <a:spLocks noGrp="1"/>
          </p:cNvSpPr>
          <p:nvPr>
            <p:ph sz="quarter" idx="1"/>
          </p:nvPr>
        </p:nvSpPr>
        <p:spPr>
          <a:xfrm>
            <a:off x="2362200" y="1752600"/>
            <a:ext cx="6477000" cy="4724400"/>
          </a:xfrm>
        </p:spPr>
        <p:txBody>
          <a:bodyPr>
            <a:normAutofit lnSpcReduction="10000"/>
          </a:bodyPr>
          <a:lstStyle/>
          <a:p>
            <a:r>
              <a:rPr lang="en-US" dirty="0" smtClean="0"/>
              <a:t>Overproduction left many companies with more products than they could sell.</a:t>
            </a:r>
          </a:p>
          <a:p>
            <a:r>
              <a:rPr lang="en-US" dirty="0" smtClean="0"/>
              <a:t>Companies were forced to lay off or fire workers. </a:t>
            </a:r>
          </a:p>
          <a:p>
            <a:r>
              <a:rPr lang="en-US" dirty="0" smtClean="0"/>
              <a:t>Fired workers don’t make money… they’re unemployed.</a:t>
            </a:r>
          </a:p>
          <a:p>
            <a:r>
              <a:rPr lang="en-US" dirty="0" smtClean="0"/>
              <a:t>The Unemployed don’t have any purchasing power. </a:t>
            </a:r>
          </a:p>
          <a:p>
            <a:r>
              <a:rPr lang="en-US" dirty="0" smtClean="0"/>
              <a:t>Sales for other companies drop.</a:t>
            </a:r>
          </a:p>
          <a:p>
            <a:r>
              <a:rPr lang="en-US" dirty="0" smtClean="0"/>
              <a:t>More companies lay off or fire workers.</a:t>
            </a:r>
            <a:endParaRPr lang="en-US" dirty="0"/>
          </a:p>
        </p:txBody>
      </p:sp>
    </p:spTree>
    <p:extLst>
      <p:ext uri="{BB962C8B-B14F-4D97-AF65-F5344CB8AC3E}">
        <p14:creationId xmlns:p14="http://schemas.microsoft.com/office/powerpoint/2010/main" val="5036176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Federal Reserve Failed to Act.</a:t>
            </a:r>
            <a:endParaRPr lang="en-US" dirty="0"/>
          </a:p>
        </p:txBody>
      </p:sp>
      <p:sp>
        <p:nvSpPr>
          <p:cNvPr id="5" name="Content Placeholder 4"/>
          <p:cNvSpPr>
            <a:spLocks noGrp="1"/>
          </p:cNvSpPr>
          <p:nvPr>
            <p:ph sz="quarter" idx="1"/>
          </p:nvPr>
        </p:nvSpPr>
        <p:spPr/>
        <p:txBody>
          <a:bodyPr>
            <a:normAutofit fontScale="85000" lnSpcReduction="20000"/>
          </a:bodyPr>
          <a:lstStyle/>
          <a:p>
            <a:r>
              <a:rPr lang="en-US" dirty="0" smtClean="0"/>
              <a:t>The Federal Reserve had been created by Woodrow Wilson’s administration, and it’s purpose was to act as a regulating central bank for the United States.  By setting interest rates and placing controls on currency, it could regulate the money supply and lending rates and help to manage the nation’s economy.</a:t>
            </a:r>
            <a:endParaRPr lang="en-US" dirty="0"/>
          </a:p>
        </p:txBody>
      </p:sp>
      <p:pic>
        <p:nvPicPr>
          <p:cNvPr id="7" name="Content Placeholder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00600" y="1676400"/>
            <a:ext cx="3886200" cy="3179618"/>
          </a:xfrm>
        </p:spPr>
      </p:pic>
      <p:sp>
        <p:nvSpPr>
          <p:cNvPr id="8" name="Rounded Rectangle 7"/>
          <p:cNvSpPr/>
          <p:nvPr/>
        </p:nvSpPr>
        <p:spPr>
          <a:xfrm>
            <a:off x="4655127" y="4461164"/>
            <a:ext cx="419100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The Federal Reserve failed to prevent the onset of the Great Depression.  It did not regulate banks adequately, allowing them to make reckless and uninsured loans to stockbrokers which ruined the economy. </a:t>
            </a:r>
            <a:endParaRPr lang="en-US" dirty="0">
              <a:solidFill>
                <a:schemeClr val="tx1"/>
              </a:solidFill>
            </a:endParaRPr>
          </a:p>
        </p:txBody>
      </p:sp>
    </p:spTree>
    <p:extLst>
      <p:ext uri="{BB962C8B-B14F-4D97-AF65-F5344CB8AC3E}">
        <p14:creationId xmlns:p14="http://schemas.microsoft.com/office/powerpoint/2010/main" val="15110725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Buying on the Margin?</a:t>
            </a:r>
            <a:endParaRPr lang="en-US" dirty="0"/>
          </a:p>
        </p:txBody>
      </p:sp>
      <p:sp>
        <p:nvSpPr>
          <p:cNvPr id="11" name="Content Placeholder 10"/>
          <p:cNvSpPr>
            <a:spLocks noGrp="1"/>
          </p:cNvSpPr>
          <p:nvPr>
            <p:ph sz="quarter" idx="1"/>
          </p:nvPr>
        </p:nvSpPr>
        <p:spPr>
          <a:xfrm>
            <a:off x="228600" y="1589566"/>
            <a:ext cx="4267200" cy="4963633"/>
          </a:xfrm>
        </p:spPr>
        <p:txBody>
          <a:bodyPr>
            <a:normAutofit fontScale="85000" lnSpcReduction="10000"/>
          </a:bodyPr>
          <a:lstStyle/>
          <a:p>
            <a:pPr marL="0" indent="0">
              <a:buNone/>
            </a:pPr>
            <a:r>
              <a:rPr lang="en-US" dirty="0" smtClean="0"/>
              <a:t>Stockbrokers who bought “on the margin” were essentially borrowing money from the bank – from your savings account – in order to invest larger amounts into certain stocks.  If they made money, it was easy enough to pay off these short term loans with the profits.  When the Stock Market Crash occurred, however, they owed ten times what they had… and stockbrokers couldn’t pay back their debts. </a:t>
            </a:r>
            <a:endParaRPr lang="en-US" dirty="0"/>
          </a:p>
        </p:txBody>
      </p:sp>
      <p:pic>
        <p:nvPicPr>
          <p:cNvPr id="13" name="Content Placeholder 12"/>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724400" y="1600200"/>
            <a:ext cx="3886200" cy="3373221"/>
          </a:xfrm>
        </p:spPr>
      </p:pic>
      <p:sp>
        <p:nvSpPr>
          <p:cNvPr id="14" name="Rounded Rectangle 13"/>
          <p:cNvSpPr/>
          <p:nvPr/>
        </p:nvSpPr>
        <p:spPr>
          <a:xfrm>
            <a:off x="4648200" y="4724400"/>
            <a:ext cx="426720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Many people were blamed for starting the Great Depression.  But savings account holders could justifiably blame stockbrokers – and reckless bankers – for squandering their hard earned money. </a:t>
            </a:r>
            <a:endParaRPr lang="en-US" dirty="0">
              <a:solidFill>
                <a:schemeClr val="tx1"/>
              </a:solidFill>
            </a:endParaRPr>
          </a:p>
        </p:txBody>
      </p:sp>
    </p:spTree>
    <p:extLst>
      <p:ext uri="{BB962C8B-B14F-4D97-AF65-F5344CB8AC3E}">
        <p14:creationId xmlns:p14="http://schemas.microsoft.com/office/powerpoint/2010/main" val="14171018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Bank Failures in the 1920s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As word got out that savings accounts were not secure, and that banks were in jeopardy of closing, a run on the banks took place. </a:t>
            </a:r>
          </a:p>
          <a:p>
            <a:r>
              <a:rPr lang="en-US" dirty="0" smtClean="0"/>
              <a:t>Account holders withdrew all of their savings, first come, first serve.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724400" y="1676400"/>
            <a:ext cx="3886200" cy="3011805"/>
          </a:xfrm>
        </p:spPr>
      </p:pic>
      <p:sp>
        <p:nvSpPr>
          <p:cNvPr id="6" name="Rounded Rectangle 5"/>
          <p:cNvSpPr/>
          <p:nvPr/>
        </p:nvSpPr>
        <p:spPr>
          <a:xfrm>
            <a:off x="4572000" y="4592782"/>
            <a:ext cx="4191000" cy="1981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Banks gave out money to account holders for as long as they could; however, the amount of money held in reserve was a small percentage of investments.  When the money ran out, many savings account holders were left empty-handed. </a:t>
            </a:r>
            <a:endParaRPr lang="en-US" dirty="0">
              <a:solidFill>
                <a:schemeClr val="tx1"/>
              </a:solidFill>
            </a:endParaRPr>
          </a:p>
        </p:txBody>
      </p:sp>
    </p:spTree>
    <p:extLst>
      <p:ext uri="{BB962C8B-B14F-4D97-AF65-F5344CB8AC3E}">
        <p14:creationId xmlns:p14="http://schemas.microsoft.com/office/powerpoint/2010/main" val="40244849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 9,000 Banks Failed by 1933.</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t>Over 9,000 banks failed during the Hoover years.  When Franklin Roosevelt came into office in 1933, his first move was to declare a “Bank Holiday” and create new rules for banking in the United States – guaranteeing the deposits of savings account holders on the credit of the federal government. </a:t>
            </a:r>
          </a:p>
          <a:p>
            <a:r>
              <a:rPr lang="en-US" dirty="0" smtClean="0"/>
              <a:t>Nevertheless, with so many banks closed, there was no money being invested in the economy – and little hope for a recovery…</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419600" y="1524000"/>
            <a:ext cx="3046536" cy="2514600"/>
          </a:xfrm>
        </p:spPr>
      </p:pic>
      <p:pic>
        <p:nvPicPr>
          <p:cNvPr id="6" name="Picture 5"/>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5486400" y="3733799"/>
            <a:ext cx="3200400" cy="3093497"/>
          </a:xfrm>
          <a:prstGeom prst="rect">
            <a:avLst/>
          </a:prstGeom>
        </p:spPr>
      </p:pic>
    </p:spTree>
    <p:extLst>
      <p:ext uri="{BB962C8B-B14F-4D97-AF65-F5344CB8AC3E}">
        <p14:creationId xmlns:p14="http://schemas.microsoft.com/office/powerpoint/2010/main" val="6420517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High Tariffs Strangled World Trade</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High tariffs were traditionally put in place to protect American made goods – and make them sell better.  By placing a tax on European made automobiles, for example, American made cars would cost less and sell better.  But when other countries retaliated with high tariffs of their own, Americans lost markets in Europe.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724400" y="1676400"/>
            <a:ext cx="3752850" cy="2905125"/>
          </a:xfrm>
        </p:spPr>
      </p:pic>
      <p:sp>
        <p:nvSpPr>
          <p:cNvPr id="6" name="Rounded Rectangle 5"/>
          <p:cNvSpPr/>
          <p:nvPr/>
        </p:nvSpPr>
        <p:spPr>
          <a:xfrm>
            <a:off x="4495800" y="4419600"/>
            <a:ext cx="4267200" cy="1981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The Tariff was as high as 40% on imported goods during the 1920s, making it practically impossible for foreign goods to sell competitively in American markets. Europeans countered with tariffs of their own, and the economy was hurt overall. </a:t>
            </a:r>
            <a:endParaRPr lang="en-US" dirty="0">
              <a:solidFill>
                <a:schemeClr val="tx1"/>
              </a:solidFill>
            </a:endParaRPr>
          </a:p>
        </p:txBody>
      </p:sp>
    </p:spTree>
    <p:extLst>
      <p:ext uri="{BB962C8B-B14F-4D97-AF65-F5344CB8AC3E}">
        <p14:creationId xmlns:p14="http://schemas.microsoft.com/office/powerpoint/2010/main" val="28303426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Dynamic Changes in American Culture During the 1920s and 1930s…</a:t>
            </a:r>
            <a:endParaRPr lang="en-US" dirty="0"/>
          </a:p>
        </p:txBody>
      </p:sp>
      <p:sp>
        <p:nvSpPr>
          <p:cNvPr id="4" name="Title 3"/>
          <p:cNvSpPr>
            <a:spLocks noGrp="1"/>
          </p:cNvSpPr>
          <p:nvPr>
            <p:ph type="title"/>
          </p:nvPr>
        </p:nvSpPr>
        <p:spPr/>
        <p:txBody>
          <a:bodyPr/>
          <a:lstStyle/>
          <a:p>
            <a:r>
              <a:rPr lang="en-US" dirty="0" smtClean="0"/>
              <a:t>Changing Culture in the USA</a:t>
            </a:r>
            <a:endParaRPr lang="en-US" dirty="0"/>
          </a:p>
        </p:txBody>
      </p:sp>
    </p:spTree>
    <p:extLst>
      <p:ext uri="{BB962C8B-B14F-4D97-AF65-F5344CB8AC3E}">
        <p14:creationId xmlns:p14="http://schemas.microsoft.com/office/powerpoint/2010/main" val="17966182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endParaRPr lang="en-US"/>
          </a:p>
        </p:txBody>
      </p:sp>
      <p:sp>
        <p:nvSpPr>
          <p:cNvPr id="5" name="Title 4"/>
          <p:cNvSpPr>
            <a:spLocks noGrp="1"/>
          </p:cNvSpPr>
          <p:nvPr>
            <p:ph type="title"/>
          </p:nvPr>
        </p:nvSpPr>
        <p:spPr/>
        <p:txBody>
          <a:bodyPr/>
          <a:lstStyle/>
          <a:p>
            <a:r>
              <a:rPr lang="en-US" dirty="0" smtClean="0"/>
              <a:t>Impacts of the Great Depression</a:t>
            </a:r>
            <a:endParaRPr lang="en-US" dirty="0"/>
          </a:p>
        </p:txBody>
      </p:sp>
    </p:spTree>
    <p:extLst>
      <p:ext uri="{BB962C8B-B14F-4D97-AF65-F5344CB8AC3E}">
        <p14:creationId xmlns:p14="http://schemas.microsoft.com/office/powerpoint/2010/main" val="20453569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Unemployment and Homelessness</a:t>
            </a:r>
            <a:endParaRPr lang="en-US" dirty="0"/>
          </a:p>
        </p:txBody>
      </p:sp>
      <p:pic>
        <p:nvPicPr>
          <p:cNvPr id="8" name="Content Placeholder 7"/>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rot="576767">
            <a:off x="5060274" y="1524772"/>
            <a:ext cx="3886200" cy="2692517"/>
          </a:xfrm>
        </p:spPr>
      </p:pic>
      <p:pic>
        <p:nvPicPr>
          <p:cNvPr id="3" name="Content Placeholder 2"/>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4800600" y="3810000"/>
            <a:ext cx="3886200" cy="2756633"/>
          </a:xfrm>
        </p:spPr>
      </p:pic>
      <p:sp>
        <p:nvSpPr>
          <p:cNvPr id="9" name="Rounded Rectangle 8"/>
          <p:cNvSpPr/>
          <p:nvPr/>
        </p:nvSpPr>
        <p:spPr>
          <a:xfrm>
            <a:off x="228600" y="1738745"/>
            <a:ext cx="4495800" cy="4724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The rates of unemployment in the United States were staggering throughout the Great Depression.  By 1932, the worst year of the Great Depression, the United States had an unemployment rate close to 25 percent.  When jobs became available, enormous lines were created by men anxious to do anything for compensation.  Many men left their families in order to become transient workers, going from town to town – hobo style – looking for work.  They sent home what they earned.   Most of the time, however, these men had a hard time.  They were chased out of towns when work was scarce, and harassed by the police.</a:t>
            </a:r>
            <a:endParaRPr lang="en-US" dirty="0"/>
          </a:p>
        </p:txBody>
      </p:sp>
    </p:spTree>
    <p:extLst>
      <p:ext uri="{BB962C8B-B14F-4D97-AF65-F5344CB8AC3E}">
        <p14:creationId xmlns:p14="http://schemas.microsoft.com/office/powerpoint/2010/main" val="28632504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Hoovervilles</a:t>
            </a:r>
            <a:endParaRPr lang="en-US" dirty="0"/>
          </a:p>
        </p:txBody>
      </p:sp>
      <p:pic>
        <p:nvPicPr>
          <p:cNvPr id="6" name="Content Placeholder 5"/>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295400" y="1600200"/>
            <a:ext cx="6705600" cy="4564278"/>
          </a:xfrm>
        </p:spPr>
      </p:pic>
      <p:sp>
        <p:nvSpPr>
          <p:cNvPr id="7" name="Rounded Rectangle 6"/>
          <p:cNvSpPr/>
          <p:nvPr/>
        </p:nvSpPr>
        <p:spPr>
          <a:xfrm>
            <a:off x="533400" y="5562600"/>
            <a:ext cx="82296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Poverty, disease, and foul smells permeated the environment in </a:t>
            </a:r>
            <a:r>
              <a:rPr lang="en-US" dirty="0" err="1" smtClean="0">
                <a:solidFill>
                  <a:schemeClr val="tx1"/>
                </a:solidFill>
              </a:rPr>
              <a:t>Hoovervilles</a:t>
            </a:r>
            <a:r>
              <a:rPr lang="en-US" dirty="0" smtClean="0">
                <a:solidFill>
                  <a:schemeClr val="tx1"/>
                </a:solidFill>
              </a:rPr>
              <a:t> – so named in order to disparage the President.  </a:t>
            </a:r>
            <a:r>
              <a:rPr lang="en-US" dirty="0" err="1" smtClean="0">
                <a:solidFill>
                  <a:schemeClr val="tx1"/>
                </a:solidFill>
              </a:rPr>
              <a:t>Hoovervilles</a:t>
            </a:r>
            <a:r>
              <a:rPr lang="en-US" dirty="0" smtClean="0">
                <a:solidFill>
                  <a:schemeClr val="tx1"/>
                </a:solidFill>
              </a:rPr>
              <a:t> were generally on the edge of towns – shanties without heat, plumbing or basic sanitation. </a:t>
            </a:r>
            <a:endParaRPr lang="en-US" dirty="0">
              <a:solidFill>
                <a:schemeClr val="tx1"/>
              </a:solidFill>
            </a:endParaRPr>
          </a:p>
        </p:txBody>
      </p:sp>
    </p:spTree>
    <p:extLst>
      <p:ext uri="{BB962C8B-B14F-4D97-AF65-F5344CB8AC3E}">
        <p14:creationId xmlns:p14="http://schemas.microsoft.com/office/powerpoint/2010/main" val="21574480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Collapse of Banking and Finance</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Once the bank runs began in the autumn of 1929, a vicious cycle soon emerged.  As depositors took everything they could out of the banks, the entire financial system of the United States was crippled.  No one had money – and no one was able to lend money.  The lack of investment prevented any recovery.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00600" y="1676400"/>
            <a:ext cx="3886200" cy="2768917"/>
          </a:xfrm>
        </p:spPr>
      </p:pic>
      <p:sp>
        <p:nvSpPr>
          <p:cNvPr id="6" name="Rounded Rectangle 5"/>
          <p:cNvSpPr/>
          <p:nvPr/>
        </p:nvSpPr>
        <p:spPr>
          <a:xfrm>
            <a:off x="4724400" y="4343400"/>
            <a:ext cx="4114800" cy="2057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With no money in the banks, reviving the economy became exceedingly difficult.  There was no way for banks to promote business because they had no money to lend, and no business venture was a sure thing during the 1930s. </a:t>
            </a:r>
            <a:endParaRPr lang="en-US" dirty="0">
              <a:solidFill>
                <a:schemeClr val="tx1"/>
              </a:solidFill>
            </a:endParaRPr>
          </a:p>
        </p:txBody>
      </p:sp>
    </p:spTree>
    <p:extLst>
      <p:ext uri="{BB962C8B-B14F-4D97-AF65-F5344CB8AC3E}">
        <p14:creationId xmlns:p14="http://schemas.microsoft.com/office/powerpoint/2010/main" val="12246491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Decline in Demand for Goods</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04800" y="1676400"/>
            <a:ext cx="6009384" cy="4800600"/>
          </a:xfrm>
        </p:spPr>
      </p:pic>
      <p:sp>
        <p:nvSpPr>
          <p:cNvPr id="4" name="Content Placeholder 3"/>
          <p:cNvSpPr>
            <a:spLocks noGrp="1"/>
          </p:cNvSpPr>
          <p:nvPr>
            <p:ph sz="quarter" idx="2"/>
          </p:nvPr>
        </p:nvSpPr>
        <p:spPr>
          <a:xfrm>
            <a:off x="6324600" y="1589566"/>
            <a:ext cx="2667000" cy="5039833"/>
          </a:xfrm>
        </p:spPr>
        <p:txBody>
          <a:bodyPr>
            <a:normAutofit fontScale="92500" lnSpcReduction="20000"/>
          </a:bodyPr>
          <a:lstStyle/>
          <a:p>
            <a:pPr marL="0" indent="0">
              <a:buNone/>
            </a:pPr>
            <a:r>
              <a:rPr lang="en-US" dirty="0" smtClean="0"/>
              <a:t>Behold!  The vicious cycle of poverty.  When people lose their jobs, they can’t buy things.  When people can’t buy things, businesses fire employees.  It can keep up for a long, long, time, and when it does, recessions and depressions occur and persist. </a:t>
            </a:r>
            <a:endParaRPr lang="en-US" dirty="0"/>
          </a:p>
        </p:txBody>
      </p:sp>
      <p:sp>
        <p:nvSpPr>
          <p:cNvPr id="6" name="Rounded Rectangle 5"/>
          <p:cNvSpPr/>
          <p:nvPr/>
        </p:nvSpPr>
        <p:spPr>
          <a:xfrm>
            <a:off x="1981200" y="3442855"/>
            <a:ext cx="2362200" cy="152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The Vicious Cycle of Poverty, Great Depression Style</a:t>
            </a:r>
            <a:endParaRPr lang="en-US" b="1" dirty="0">
              <a:solidFill>
                <a:schemeClr val="tx1"/>
              </a:solidFill>
            </a:endParaRPr>
          </a:p>
        </p:txBody>
      </p:sp>
    </p:spTree>
    <p:extLst>
      <p:ext uri="{BB962C8B-B14F-4D97-AF65-F5344CB8AC3E}">
        <p14:creationId xmlns:p14="http://schemas.microsoft.com/office/powerpoint/2010/main" val="37385821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Farming Failures and Migration</a:t>
            </a:r>
            <a:endParaRPr lang="en-US" dirty="0"/>
          </a:p>
        </p:txBody>
      </p:sp>
      <p:sp>
        <p:nvSpPr>
          <p:cNvPr id="3" name="Content Placeholder 2"/>
          <p:cNvSpPr>
            <a:spLocks noGrp="1"/>
          </p:cNvSpPr>
          <p:nvPr>
            <p:ph sz="quarter" idx="1"/>
          </p:nvPr>
        </p:nvSpPr>
        <p:spPr>
          <a:xfrm>
            <a:off x="609600" y="1589566"/>
            <a:ext cx="4191000" cy="5039833"/>
          </a:xfrm>
        </p:spPr>
        <p:txBody>
          <a:bodyPr>
            <a:normAutofit fontScale="85000" lnSpcReduction="20000"/>
          </a:bodyPr>
          <a:lstStyle/>
          <a:p>
            <a:pPr marL="0" indent="0">
              <a:buNone/>
            </a:pPr>
            <a:r>
              <a:rPr lang="en-US" dirty="0" smtClean="0"/>
              <a:t>During the 1930s, and ecological disaster hit the Great Plains which was every bit as catastrophic to the environment as the Depression had been to the economy.  The Dust Bowl, which turned fertile farmland to bedrock in just a few years, forced many families to migrate West, or starve. Parts of Kansas, Oklahoma, Texas, New Mexico, and Colorado were left vacant as Americans moved West to escape certain death.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83150" y="1865313"/>
            <a:ext cx="3810000" cy="4019550"/>
          </a:xfrm>
        </p:spPr>
      </p:pic>
    </p:spTree>
    <p:extLst>
      <p:ext uri="{BB962C8B-B14F-4D97-AF65-F5344CB8AC3E}">
        <p14:creationId xmlns:p14="http://schemas.microsoft.com/office/powerpoint/2010/main" val="38242676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Dust Bowl – American Migrants</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533400" y="1524000"/>
            <a:ext cx="3810000" cy="2857500"/>
          </a:xfrm>
        </p:spPr>
      </p:pic>
      <p:pic>
        <p:nvPicPr>
          <p:cNvPr id="6" name="Content Placeholder 5"/>
          <p:cNvPicPr>
            <a:picLocks noGrp="1" noChangeAspect="1"/>
          </p:cNvPicPr>
          <p:nvPr>
            <p:ph sz="quarter" idx="2"/>
          </p:nvPr>
        </p:nvPicPr>
        <p:blipFill>
          <a:blip r:embed="rId3">
            <a:extLst>
              <a:ext uri="{28A0092B-C50C-407E-A947-70E740481C1C}">
                <a14:useLocalDpi xmlns:a14="http://schemas.microsoft.com/office/drawing/2010/main" val="0"/>
              </a:ext>
            </a:extLst>
          </a:blip>
          <a:stretch>
            <a:fillRect/>
          </a:stretch>
        </p:blipFill>
        <p:spPr>
          <a:xfrm rot="21128514">
            <a:off x="401391" y="4026458"/>
            <a:ext cx="2524233" cy="2630145"/>
          </a:xfr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3000" y="1600200"/>
            <a:ext cx="4008329" cy="24384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43200" y="2514600"/>
            <a:ext cx="3368610" cy="3390343"/>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713015">
            <a:off x="5987610" y="3506461"/>
            <a:ext cx="2563892" cy="3194881"/>
          </a:xfrm>
          <a:prstGeom prst="rect">
            <a:avLst/>
          </a:prstGeom>
        </p:spPr>
      </p:pic>
    </p:spTree>
    <p:extLst>
      <p:ext uri="{BB962C8B-B14F-4D97-AF65-F5344CB8AC3E}">
        <p14:creationId xmlns:p14="http://schemas.microsoft.com/office/powerpoint/2010/main" val="38213838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Roosevelt’s New Deal Changes the Role of Government in the United States</a:t>
            </a:r>
            <a:endParaRPr lang="en-US" dirty="0"/>
          </a:p>
        </p:txBody>
      </p:sp>
      <p:sp>
        <p:nvSpPr>
          <p:cNvPr id="5" name="Title 4"/>
          <p:cNvSpPr>
            <a:spLocks noGrp="1"/>
          </p:cNvSpPr>
          <p:nvPr>
            <p:ph type="title"/>
          </p:nvPr>
        </p:nvSpPr>
        <p:spPr/>
        <p:txBody>
          <a:bodyPr/>
          <a:lstStyle/>
          <a:p>
            <a:r>
              <a:rPr lang="en-US" dirty="0" smtClean="0"/>
              <a:t>FDR and The New Deal</a:t>
            </a:r>
            <a:endParaRPr lang="en-US" dirty="0"/>
          </a:p>
        </p:txBody>
      </p:sp>
    </p:spTree>
    <p:extLst>
      <p:ext uri="{BB962C8B-B14F-4D97-AF65-F5344CB8AC3E}">
        <p14:creationId xmlns:p14="http://schemas.microsoft.com/office/powerpoint/2010/main" val="29073655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New Deal Changes the Role of Government in the United States. </a:t>
            </a:r>
            <a:endParaRPr lang="en-US" dirty="0"/>
          </a:p>
        </p:txBody>
      </p:sp>
      <p:sp>
        <p:nvSpPr>
          <p:cNvPr id="5" name="Content Placeholder 4"/>
          <p:cNvSpPr>
            <a:spLocks noGrp="1"/>
          </p:cNvSpPr>
          <p:nvPr>
            <p:ph sz="quarter" idx="1"/>
          </p:nvPr>
        </p:nvSpPr>
        <p:spPr/>
        <p:txBody>
          <a:bodyPr>
            <a:normAutofit fontScale="85000" lnSpcReduction="20000"/>
          </a:bodyPr>
          <a:lstStyle/>
          <a:p>
            <a:r>
              <a:rPr lang="en-US" dirty="0" smtClean="0"/>
              <a:t>Franklin Roosevelt had three major goals with the New Deal programs he enacted.</a:t>
            </a:r>
          </a:p>
          <a:p>
            <a:r>
              <a:rPr lang="en-US" dirty="0" smtClean="0"/>
              <a:t>First, to provide relief to the poor and unemployed. </a:t>
            </a:r>
          </a:p>
          <a:p>
            <a:r>
              <a:rPr lang="en-US" dirty="0" smtClean="0"/>
              <a:t>Secondly, to provide jobs and stimulate the economy. </a:t>
            </a:r>
          </a:p>
          <a:p>
            <a:r>
              <a:rPr lang="en-US" dirty="0" smtClean="0"/>
              <a:t>Finally, to prevent future economic collapses by regulating banks and the stock market exchange.</a:t>
            </a:r>
            <a:endParaRPr lang="en-US" dirty="0"/>
          </a:p>
        </p:txBody>
      </p:sp>
      <p:pic>
        <p:nvPicPr>
          <p:cNvPr id="2" name="Content Placeholder 1"/>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419600" y="1600200"/>
            <a:ext cx="4283015" cy="4854802"/>
          </a:xfrm>
        </p:spPr>
      </p:pic>
    </p:spTree>
    <p:extLst>
      <p:ext uri="{BB962C8B-B14F-4D97-AF65-F5344CB8AC3E}">
        <p14:creationId xmlns:p14="http://schemas.microsoft.com/office/powerpoint/2010/main" val="32267321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FDR Rallied a Fearful Nation, 1933</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March 4, 1933, FDR addressed the nation during his first inaugural.  “So, first of all, let me assert my firm belief that the only thing we have to fear is fear itself – nameless, unreasoning, unjustified terror which paralyzes needed efforts to convert </a:t>
            </a:r>
            <a:r>
              <a:rPr lang="en-US" i="1" dirty="0" smtClean="0"/>
              <a:t>retreat</a:t>
            </a:r>
            <a:r>
              <a:rPr lang="en-US" dirty="0" smtClean="0"/>
              <a:t> into </a:t>
            </a:r>
            <a:r>
              <a:rPr lang="en-US" i="1" u="sng" dirty="0" smtClean="0">
                <a:effectLst>
                  <a:outerShdw blurRad="38100" dist="38100" dir="2700000" algn="tl">
                    <a:srgbClr val="000000">
                      <a:alpha val="43137"/>
                    </a:srgbClr>
                  </a:outerShdw>
                </a:effectLst>
              </a:rPr>
              <a:t>advance.</a:t>
            </a:r>
            <a:r>
              <a:rPr lang="en-US" dirty="0" smtClean="0"/>
              <a:t>”</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038725" y="1589088"/>
            <a:ext cx="3498850" cy="4572000"/>
          </a:xfrm>
        </p:spPr>
      </p:pic>
    </p:spTree>
    <p:extLst>
      <p:ext uri="{BB962C8B-B14F-4D97-AF65-F5344CB8AC3E}">
        <p14:creationId xmlns:p14="http://schemas.microsoft.com/office/powerpoint/2010/main" val="38496042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Entertainment and Mass Media</a:t>
            </a:r>
            <a:endParaRPr lang="en-US" dirty="0"/>
          </a:p>
        </p:txBody>
      </p:sp>
      <p:sp>
        <p:nvSpPr>
          <p:cNvPr id="4" name="Content Placeholder 3"/>
          <p:cNvSpPr>
            <a:spLocks noGrp="1"/>
          </p:cNvSpPr>
          <p:nvPr>
            <p:ph sz="quarter" idx="1"/>
          </p:nvPr>
        </p:nvSpPr>
        <p:spPr/>
        <p:txBody>
          <a:bodyPr>
            <a:normAutofit lnSpcReduction="10000"/>
          </a:bodyPr>
          <a:lstStyle/>
          <a:p>
            <a:r>
              <a:rPr lang="en-US" dirty="0" smtClean="0"/>
              <a:t>Radio broadcasts began for the first time during the 1920s – at KDKA in Pittsburgh, PA.</a:t>
            </a:r>
          </a:p>
          <a:p>
            <a:r>
              <a:rPr lang="en-US" dirty="0" smtClean="0"/>
              <a:t>By the 1930s, figures like Franklin Delano Roosevelt were using the radio to convey important messages.  FDR’s “Fireside Chats” were very influential. </a:t>
            </a:r>
            <a:endParaRPr lang="en-US" dirty="0"/>
          </a:p>
        </p:txBody>
      </p:sp>
      <p:pic>
        <p:nvPicPr>
          <p:cNvPr id="6" name="Content Placeholder 5"/>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105400" y="1524000"/>
            <a:ext cx="3886200" cy="2220685"/>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69762">
            <a:off x="5005725" y="3589247"/>
            <a:ext cx="3432538" cy="2771775"/>
          </a:xfrm>
          <a:prstGeom prst="rect">
            <a:avLst/>
          </a:prstGeom>
        </p:spPr>
      </p:pic>
      <p:sp>
        <p:nvSpPr>
          <p:cNvPr id="8" name="Right Arrow 7"/>
          <p:cNvSpPr/>
          <p:nvPr/>
        </p:nvSpPr>
        <p:spPr>
          <a:xfrm rot="1456683">
            <a:off x="4114801" y="4106460"/>
            <a:ext cx="15240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929508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Relief and Employment </a:t>
            </a:r>
            <a:endParaRPr lang="en-US" dirty="0"/>
          </a:p>
        </p:txBody>
      </p:sp>
      <p:sp>
        <p:nvSpPr>
          <p:cNvPr id="3" name="Content Placeholder 2"/>
          <p:cNvSpPr>
            <a:spLocks noGrp="1"/>
          </p:cNvSpPr>
          <p:nvPr>
            <p:ph sz="quarter" idx="1"/>
          </p:nvPr>
        </p:nvSpPr>
        <p:spPr>
          <a:xfrm>
            <a:off x="228600" y="1589566"/>
            <a:ext cx="4800600" cy="5268433"/>
          </a:xfrm>
        </p:spPr>
        <p:txBody>
          <a:bodyPr>
            <a:normAutofit fontScale="85000" lnSpcReduction="20000"/>
          </a:bodyPr>
          <a:lstStyle/>
          <a:p>
            <a:r>
              <a:rPr lang="en-US" b="1" u="sng" dirty="0" smtClean="0">
                <a:effectLst>
                  <a:outerShdw blurRad="38100" dist="38100" dir="2700000" algn="tl">
                    <a:srgbClr val="000000">
                      <a:alpha val="43137"/>
                    </a:srgbClr>
                  </a:outerShdw>
                </a:effectLst>
              </a:rPr>
              <a:t>Works Progress Administration </a:t>
            </a:r>
            <a:r>
              <a:rPr lang="en-US" dirty="0" smtClean="0"/>
              <a:t>(WPA) – The WPA put thousands of Americans to work on large scale programs like dams, airports, municipal buildings, roads, and bridges.</a:t>
            </a:r>
          </a:p>
          <a:p>
            <a:r>
              <a:rPr lang="en-US" b="1" u="sng" dirty="0" smtClean="0"/>
              <a:t>Federal Emergency Relief Administration </a:t>
            </a:r>
            <a:r>
              <a:rPr lang="en-US" dirty="0" smtClean="0"/>
              <a:t>(FERA) – This organization, which has evolved into FEMA (Federal Emergency Management Administration), gave federal money to the states.  The states were able to spend money as they saw fit – to provide aid to those in need.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121483" y="1722707"/>
            <a:ext cx="3333334" cy="4304762"/>
          </a:xfrm>
        </p:spPr>
      </p:pic>
    </p:spTree>
    <p:extLst>
      <p:ext uri="{BB962C8B-B14F-4D97-AF65-F5344CB8AC3E}">
        <p14:creationId xmlns:p14="http://schemas.microsoft.com/office/powerpoint/2010/main" val="10806359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Recovery Programs to Bring the Nation Out of Economic Depression</a:t>
            </a:r>
            <a:endParaRPr lang="en-US" dirty="0"/>
          </a:p>
        </p:txBody>
      </p:sp>
      <p:sp>
        <p:nvSpPr>
          <p:cNvPr id="3" name="Content Placeholder 2"/>
          <p:cNvSpPr>
            <a:spLocks noGrp="1"/>
          </p:cNvSpPr>
          <p:nvPr>
            <p:ph sz="quarter" idx="1"/>
          </p:nvPr>
        </p:nvSpPr>
        <p:spPr>
          <a:xfrm>
            <a:off x="152400" y="1741966"/>
            <a:ext cx="5715000" cy="5116034"/>
          </a:xfrm>
        </p:spPr>
        <p:txBody>
          <a:bodyPr>
            <a:normAutofit fontScale="92500" lnSpcReduction="20000"/>
          </a:bodyPr>
          <a:lstStyle/>
          <a:p>
            <a:r>
              <a:rPr lang="en-US" i="1" u="sng" dirty="0" smtClean="0">
                <a:effectLst>
                  <a:outerShdw blurRad="38100" dist="38100" dir="2700000" algn="tl">
                    <a:srgbClr val="000000">
                      <a:alpha val="43137"/>
                    </a:srgbClr>
                  </a:outerShdw>
                </a:effectLst>
              </a:rPr>
              <a:t>Agricultural Adjustment Act </a:t>
            </a:r>
            <a:r>
              <a:rPr lang="en-US" dirty="0" smtClean="0"/>
              <a:t>(AAA) – This New Deal Program actually paid farmers </a:t>
            </a:r>
            <a:r>
              <a:rPr lang="en-US" i="1" u="sng" dirty="0" smtClean="0">
                <a:effectLst>
                  <a:outerShdw blurRad="38100" dist="38100" dir="2700000" algn="tl">
                    <a:srgbClr val="000000">
                      <a:alpha val="43137"/>
                    </a:srgbClr>
                  </a:outerShdw>
                </a:effectLst>
              </a:rPr>
              <a:t>NOT TO </a:t>
            </a:r>
            <a:r>
              <a:rPr lang="en-US" dirty="0" smtClean="0"/>
              <a:t>grow crops.  This artificially inflated the price of crops.  While this may seem backwards at first, remember this: most Americans were farmers in the 1930s.</a:t>
            </a:r>
          </a:p>
          <a:p>
            <a:r>
              <a:rPr lang="en-US" i="1" u="sng" dirty="0" smtClean="0">
                <a:effectLst>
                  <a:outerShdw blurRad="38100" dist="38100" dir="2700000" algn="tl">
                    <a:srgbClr val="000000">
                      <a:alpha val="43137"/>
                    </a:srgbClr>
                  </a:outerShdw>
                </a:effectLst>
              </a:rPr>
              <a:t>National Recovery Administration</a:t>
            </a:r>
            <a:r>
              <a:rPr lang="en-US" dirty="0" smtClean="0"/>
              <a:t> (NRA)- This organization required businesses to keep on as many workers as possible, and to pay them as much as was reasonable.  The program was later ruled unconstitutional.</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867400" y="1600200"/>
            <a:ext cx="2965450" cy="5073245"/>
          </a:xfrm>
        </p:spPr>
      </p:pic>
    </p:spTree>
    <p:extLst>
      <p:ext uri="{BB962C8B-B14F-4D97-AF65-F5344CB8AC3E}">
        <p14:creationId xmlns:p14="http://schemas.microsoft.com/office/powerpoint/2010/main" val="17130411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Reforms to the Banking Industry</a:t>
            </a:r>
            <a:endParaRPr lang="en-US" dirty="0"/>
          </a:p>
        </p:txBody>
      </p:sp>
      <p:sp>
        <p:nvSpPr>
          <p:cNvPr id="3" name="Content Placeholder 2"/>
          <p:cNvSpPr>
            <a:spLocks noGrp="1"/>
          </p:cNvSpPr>
          <p:nvPr>
            <p:ph sz="quarter" idx="1"/>
          </p:nvPr>
        </p:nvSpPr>
        <p:spPr>
          <a:xfrm>
            <a:off x="152400" y="1589566"/>
            <a:ext cx="5486400" cy="5116033"/>
          </a:xfrm>
        </p:spPr>
        <p:txBody>
          <a:bodyPr>
            <a:normAutofit fontScale="85000" lnSpcReduction="20000"/>
          </a:bodyPr>
          <a:lstStyle/>
          <a:p>
            <a:r>
              <a:rPr lang="en-US" i="1" u="sng" dirty="0" smtClean="0">
                <a:effectLst>
                  <a:outerShdw blurRad="38100" dist="38100" dir="2700000" algn="tl">
                    <a:srgbClr val="000000">
                      <a:alpha val="43137"/>
                    </a:srgbClr>
                  </a:outerShdw>
                </a:effectLst>
              </a:rPr>
              <a:t>The Federal Deposit Insurance Corporation </a:t>
            </a:r>
            <a:r>
              <a:rPr lang="en-US" dirty="0" smtClean="0">
                <a:effectLst>
                  <a:outerShdw blurRad="38100" dist="38100" dir="2700000" algn="tl">
                    <a:srgbClr val="000000">
                      <a:alpha val="43137"/>
                    </a:srgbClr>
                  </a:outerShdw>
                </a:effectLst>
              </a:rPr>
              <a:t>(FDIC) </a:t>
            </a:r>
            <a:r>
              <a:rPr lang="en-US" dirty="0" smtClean="0"/>
              <a:t>– This program guarantees the bank deposits of investors up to a certain amount.  Meaning that if the bank should lose your money, the federal government guarantees that you will be reimbursed!  It still exists today.</a:t>
            </a:r>
          </a:p>
          <a:p>
            <a:r>
              <a:rPr lang="en-US" i="1" u="sng" dirty="0" smtClean="0">
                <a:effectLst>
                  <a:outerShdw blurRad="38100" dist="38100" dir="2700000" algn="tl">
                    <a:srgbClr val="000000">
                      <a:alpha val="43137"/>
                    </a:srgbClr>
                  </a:outerShdw>
                </a:effectLst>
              </a:rPr>
              <a:t>Securities and Exchange Commission </a:t>
            </a:r>
            <a:r>
              <a:rPr lang="en-US" dirty="0" smtClean="0">
                <a:effectLst>
                  <a:outerShdw blurRad="38100" dist="38100" dir="2700000" algn="tl">
                    <a:srgbClr val="000000">
                      <a:alpha val="43137"/>
                    </a:srgbClr>
                  </a:outerShdw>
                </a:effectLst>
              </a:rPr>
              <a:t>(SEC)</a:t>
            </a:r>
            <a:r>
              <a:rPr lang="en-US" dirty="0" smtClean="0"/>
              <a:t> – This government agency supervised transactions on stock market exchanges, in hopes of preventing the sort of speculation and reckless trading which made the Stock Market collapse October 29, 1929.  It still exists today.</a:t>
            </a:r>
            <a:endParaRPr lang="en-US" dirty="0"/>
          </a:p>
        </p:txBody>
      </p:sp>
      <p:pic>
        <p:nvPicPr>
          <p:cNvPr id="5" name="Content Placeholder 4"/>
          <p:cNvPicPr>
            <a:picLocks noGrp="1" noChangeAspect="1"/>
          </p:cNvPicPr>
          <p:nvPr>
            <p:ph sz="quarter" idx="2"/>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629131" y="1752600"/>
            <a:ext cx="3549505" cy="4338284"/>
          </a:xfrm>
        </p:spPr>
      </p:pic>
    </p:spTree>
    <p:extLst>
      <p:ext uri="{BB962C8B-B14F-4D97-AF65-F5344CB8AC3E}">
        <p14:creationId xmlns:p14="http://schemas.microsoft.com/office/powerpoint/2010/main" val="12350688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 Unions Gain Strength</a:t>
            </a:r>
            <a:endParaRPr lang="en-US" dirty="0"/>
          </a:p>
        </p:txBody>
      </p:sp>
      <p:sp>
        <p:nvSpPr>
          <p:cNvPr id="3" name="Content Placeholder 2"/>
          <p:cNvSpPr>
            <a:spLocks noGrp="1"/>
          </p:cNvSpPr>
          <p:nvPr>
            <p:ph sz="quarter" idx="1"/>
          </p:nvPr>
        </p:nvSpPr>
        <p:spPr/>
        <p:txBody>
          <a:bodyPr>
            <a:normAutofit fontScale="77500" lnSpcReduction="20000"/>
          </a:bodyPr>
          <a:lstStyle/>
          <a:p>
            <a:pPr marL="0" indent="0">
              <a:buNone/>
            </a:pPr>
            <a:r>
              <a:rPr lang="en-US" dirty="0" smtClean="0"/>
              <a:t>Labor Unions gained strength during the Great Depression Era.  President Franklin Roosevelt was a strong supporter of unions.  The fact that so many people were so poor meant that wages dropped considerably, and FDR – along with most labor unions – believed that a minimum wage must be established.   Groups like the Congress of Industrial Organization organized effective strikes and the United Auto Workers carried out the first ever Sit-In Strike, in Flint, Michigan.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058741" y="1589088"/>
            <a:ext cx="3458817" cy="4572000"/>
          </a:xfrm>
        </p:spPr>
      </p:pic>
    </p:spTree>
    <p:extLst>
      <p:ext uri="{BB962C8B-B14F-4D97-AF65-F5344CB8AC3E}">
        <p14:creationId xmlns:p14="http://schemas.microsoft.com/office/powerpoint/2010/main" val="877072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Social Security Administration</a:t>
            </a:r>
            <a:endParaRPr lang="en-US" dirty="0"/>
          </a:p>
        </p:txBody>
      </p:sp>
      <p:sp>
        <p:nvSpPr>
          <p:cNvPr id="3" name="Content Placeholder 2"/>
          <p:cNvSpPr>
            <a:spLocks noGrp="1"/>
          </p:cNvSpPr>
          <p:nvPr>
            <p:ph sz="quarter" idx="1"/>
          </p:nvPr>
        </p:nvSpPr>
        <p:spPr/>
        <p:txBody>
          <a:bodyPr>
            <a:normAutofit fontScale="85000" lnSpcReduction="20000"/>
          </a:bodyPr>
          <a:lstStyle/>
          <a:p>
            <a:r>
              <a:rPr lang="en-US" i="1" u="sng" dirty="0" smtClean="0">
                <a:effectLst>
                  <a:outerShdw blurRad="38100" dist="38100" dir="2700000" algn="tl">
                    <a:srgbClr val="000000">
                      <a:alpha val="43137"/>
                    </a:srgbClr>
                  </a:outerShdw>
                </a:effectLst>
              </a:rPr>
              <a:t>The Social Security Act </a:t>
            </a:r>
            <a:r>
              <a:rPr lang="en-US" i="1" dirty="0" smtClean="0">
                <a:effectLst>
                  <a:outerShdw blurRad="38100" dist="38100" dir="2700000" algn="tl">
                    <a:srgbClr val="000000">
                      <a:alpha val="43137"/>
                    </a:srgbClr>
                  </a:outerShdw>
                </a:effectLst>
              </a:rPr>
              <a:t>(SSA) </a:t>
            </a:r>
            <a:r>
              <a:rPr lang="en-US" dirty="0" smtClean="0"/>
              <a:t>is one of the New Deal programs which is still with us today.  The program sends out government payments – taken out of worker’s paychecks.  The money distributed provides </a:t>
            </a:r>
            <a:r>
              <a:rPr lang="en-US" dirty="0"/>
              <a:t>s</a:t>
            </a:r>
            <a:r>
              <a:rPr lang="en-US" dirty="0" smtClean="0"/>
              <a:t>afeguards for unemployed workers, the elderly, the disabled, and dependent children of the poor.</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974590" y="1589088"/>
            <a:ext cx="3627120" cy="4572000"/>
          </a:xfrm>
        </p:spPr>
      </p:pic>
    </p:spTree>
    <p:extLst>
      <p:ext uri="{BB962C8B-B14F-4D97-AF65-F5344CB8AC3E}">
        <p14:creationId xmlns:p14="http://schemas.microsoft.com/office/powerpoint/2010/main" val="22145232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New Deal’s Legacy</a:t>
            </a:r>
            <a:endParaRPr lang="en-US" dirty="0"/>
          </a:p>
        </p:txBody>
      </p:sp>
      <p:sp>
        <p:nvSpPr>
          <p:cNvPr id="3" name="Content Placeholder 2"/>
          <p:cNvSpPr>
            <a:spLocks noGrp="1"/>
          </p:cNvSpPr>
          <p:nvPr>
            <p:ph sz="quarter" idx="1"/>
          </p:nvPr>
        </p:nvSpPr>
        <p:spPr>
          <a:xfrm>
            <a:off x="76200" y="1589566"/>
            <a:ext cx="3048000" cy="4887433"/>
          </a:xfrm>
        </p:spPr>
        <p:txBody>
          <a:bodyPr>
            <a:normAutofit fontScale="85000" lnSpcReduction="20000"/>
          </a:bodyPr>
          <a:lstStyle/>
          <a:p>
            <a:r>
              <a:rPr lang="en-US" dirty="0" smtClean="0"/>
              <a:t>The government has a responsibility to provide public services.</a:t>
            </a:r>
          </a:p>
          <a:p>
            <a:r>
              <a:rPr lang="en-US" dirty="0" smtClean="0"/>
              <a:t>The government has a role to play intervening in the economy (no laissez-faire) </a:t>
            </a:r>
          </a:p>
          <a:p>
            <a:r>
              <a:rPr lang="en-US" dirty="0" smtClean="0"/>
              <a:t>The government must promote the general welfare. </a:t>
            </a:r>
            <a:endParaRPr lang="en-US" dirty="0"/>
          </a:p>
        </p:txBody>
      </p:sp>
      <p:sp>
        <p:nvSpPr>
          <p:cNvPr id="4" name="Content Placeholder 3"/>
          <p:cNvSpPr>
            <a:spLocks noGrp="1"/>
          </p:cNvSpPr>
          <p:nvPr>
            <p:ph sz="quarter" idx="2"/>
          </p:nvPr>
        </p:nvSpPr>
        <p:spPr>
          <a:xfrm>
            <a:off x="3200400" y="1589566"/>
            <a:ext cx="5867400" cy="5116033"/>
          </a:xfrm>
        </p:spPr>
        <p:txBody>
          <a:bodyPr>
            <a:normAutofit fontScale="85000" lnSpcReduction="20000"/>
          </a:bodyPr>
          <a:lstStyle/>
          <a:p>
            <a:pPr marL="0" indent="0">
              <a:buNone/>
            </a:pPr>
            <a:r>
              <a:rPr lang="en-US" dirty="0">
                <a:latin typeface="Monotype Corsiva" panose="03010101010201010101" pitchFamily="66" charset="0"/>
              </a:rPr>
              <a:t>“When land failed, our ancestors moved on to better land. It was always possible to push back the frontier, but the frontier has now disappeared. Our task involves the making of a better living out of the lands that we have.  So, also, security was attained in the earlier days through the interdependence of members of families upon each other and of the families within a small community upon each other. The complexities of great communities and of organized industry make less real these simple means of security. Therefore, we are compelled to employ the active interest of the Nation as a whole through government in order to encourage a greater security for each individual who composes it.”</a:t>
            </a:r>
          </a:p>
          <a:p>
            <a:pPr marL="1143000" lvl="3" indent="0">
              <a:buNone/>
            </a:pPr>
            <a:r>
              <a:rPr lang="en-US" dirty="0">
                <a:latin typeface="Monotype Corsiva" panose="03010101010201010101" pitchFamily="66" charset="0"/>
              </a:rPr>
              <a:t>	</a:t>
            </a:r>
            <a:r>
              <a:rPr lang="en-US" dirty="0" smtClean="0">
                <a:latin typeface="Monotype Corsiva" panose="03010101010201010101" pitchFamily="66" charset="0"/>
              </a:rPr>
              <a:t>	</a:t>
            </a:r>
            <a:r>
              <a:rPr lang="en-US" b="1" dirty="0" smtClean="0">
                <a:effectLst>
                  <a:outerShdw blurRad="38100" dist="38100" dir="2700000" algn="tl">
                    <a:srgbClr val="000000">
                      <a:alpha val="43137"/>
                    </a:srgbClr>
                  </a:outerShdw>
                </a:effectLst>
                <a:latin typeface="Monotype Corsiva" panose="03010101010201010101" pitchFamily="66" charset="0"/>
              </a:rPr>
              <a:t>- Franklin Delano Roosevelt</a:t>
            </a:r>
            <a:endParaRPr lang="en-US" b="1" dirty="0">
              <a:effectLst>
                <a:outerShdw blurRad="38100" dist="38100" dir="2700000" algn="tl">
                  <a:srgbClr val="000000">
                    <a:alpha val="43137"/>
                  </a:srgbClr>
                </a:outerShdw>
              </a:effectLst>
              <a:latin typeface="Monotype Corsiva" panose="03010101010201010101" pitchFamily="66" charset="0"/>
            </a:endParaRPr>
          </a:p>
          <a:p>
            <a:endParaRPr lang="en-US" dirty="0"/>
          </a:p>
        </p:txBody>
      </p:sp>
    </p:spTree>
    <p:extLst>
      <p:ext uri="{BB962C8B-B14F-4D97-AF65-F5344CB8AC3E}">
        <p14:creationId xmlns:p14="http://schemas.microsoft.com/office/powerpoint/2010/main" val="2462852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Hollywood and the Movies</a:t>
            </a:r>
            <a:endParaRPr lang="en-US" dirty="0"/>
          </a:p>
        </p:txBody>
      </p:sp>
      <p:sp>
        <p:nvSpPr>
          <p:cNvPr id="5" name="Content Placeholder 4"/>
          <p:cNvSpPr>
            <a:spLocks noGrp="1"/>
          </p:cNvSpPr>
          <p:nvPr>
            <p:ph sz="quarter" idx="1"/>
          </p:nvPr>
        </p:nvSpPr>
        <p:spPr/>
        <p:txBody>
          <a:bodyPr>
            <a:normAutofit fontScale="92500" lnSpcReduction="10000"/>
          </a:bodyPr>
          <a:lstStyle/>
          <a:p>
            <a:pPr marL="0" indent="0">
              <a:buNone/>
            </a:pPr>
            <a:r>
              <a:rPr lang="en-US" dirty="0" smtClean="0"/>
              <a:t>In the 1920s, the movies became American’s favorite form of recreation.  It was a way to escape the difficulties of the Depression, too.  Hollywood became the center of the film industry during the 1920s, and “talkies” – films with sound – became popular for the first time. </a:t>
            </a:r>
            <a:endParaRPr lang="en-US" dirty="0"/>
          </a:p>
        </p:txBody>
      </p:sp>
      <p:pic>
        <p:nvPicPr>
          <p:cNvPr id="7" name="Content Placeholder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rot="372926">
            <a:off x="5115430" y="1673911"/>
            <a:ext cx="3017520" cy="4572000"/>
          </a:xfrm>
        </p:spPr>
      </p:pic>
    </p:spTree>
    <p:extLst>
      <p:ext uri="{BB962C8B-B14F-4D97-AF65-F5344CB8AC3E}">
        <p14:creationId xmlns:p14="http://schemas.microsoft.com/office/powerpoint/2010/main" val="361916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Newspapers and Magazines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Published daily, weekly, monthly, or quarterly, newspapers and magazines established wide circulations in the 1920s and 1930s.  Newspapers and magazines shaped cultural norms and sparked fads!</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5101757" y="1589088"/>
            <a:ext cx="3372786" cy="4572000"/>
          </a:xfrm>
        </p:spPr>
      </p:pic>
    </p:spTree>
    <p:extLst>
      <p:ext uri="{BB962C8B-B14F-4D97-AF65-F5344CB8AC3E}">
        <p14:creationId xmlns:p14="http://schemas.microsoft.com/office/powerpoint/2010/main" val="1732986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Scopes Monkey Trial</a:t>
            </a:r>
            <a:endParaRPr lang="en-US" dirty="0"/>
          </a:p>
        </p:txBody>
      </p:sp>
      <p:sp>
        <p:nvSpPr>
          <p:cNvPr id="3" name="Content Placeholder 2"/>
          <p:cNvSpPr>
            <a:spLocks noGrp="1"/>
          </p:cNvSpPr>
          <p:nvPr>
            <p:ph sz="quarter" idx="1"/>
          </p:nvPr>
        </p:nvSpPr>
        <p:spPr>
          <a:xfrm>
            <a:off x="381000" y="1589566"/>
            <a:ext cx="4495800" cy="5039834"/>
          </a:xfrm>
        </p:spPr>
        <p:txBody>
          <a:bodyPr>
            <a:normAutofit fontScale="92500" lnSpcReduction="20000"/>
          </a:bodyPr>
          <a:lstStyle/>
          <a:p>
            <a:pPr marL="0" indent="0">
              <a:buNone/>
            </a:pPr>
            <a:r>
              <a:rPr lang="en-US" dirty="0" smtClean="0"/>
              <a:t>When John Scopes, a substitute science teacher was arrested for teaching Charles Darwin’s Theory of Evolution in 1925 – in violation of Tennessee’s Butler Act – a show trial ensued.  It pitted the notorious defense lawyer Clarence Darrow against William Jennings Bryan, and it ended with many Americans in opposition to strict religious doctrines being taught in public schools. </a:t>
            </a:r>
            <a:endParaRPr lang="en-US" dirty="0"/>
          </a:p>
        </p:txBody>
      </p:sp>
      <p:pic>
        <p:nvPicPr>
          <p:cNvPr id="6" name="Content Placeholder 5"/>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181601" y="1656520"/>
            <a:ext cx="3380334" cy="4668079"/>
          </a:xfrm>
        </p:spPr>
      </p:pic>
    </p:spTree>
    <p:extLst>
      <p:ext uri="{BB962C8B-B14F-4D97-AF65-F5344CB8AC3E}">
        <p14:creationId xmlns:p14="http://schemas.microsoft.com/office/powerpoint/2010/main" val="10054777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Flappers and Female Voters</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With the passage of the 19</a:t>
            </a:r>
            <a:r>
              <a:rPr lang="en-US" baseline="30000" dirty="0" smtClean="0"/>
              <a:t>th</a:t>
            </a:r>
            <a:r>
              <a:rPr lang="en-US" dirty="0" smtClean="0"/>
              <a:t> Amendment to the Constitution in 1919, women were allowed to vote in national elections.  </a:t>
            </a:r>
          </a:p>
          <a:p>
            <a:r>
              <a:rPr lang="en-US" dirty="0" smtClean="0"/>
              <a:t>Flappers – liberated women who challenged gender roles during the 1920s, continued the movement towards women’s liberation during the Roaring Twenties…</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00600" y="1600200"/>
            <a:ext cx="3886200" cy="3072423"/>
          </a:xfrm>
        </p:spPr>
      </p:pic>
    </p:spTree>
    <p:extLst>
      <p:ext uri="{BB962C8B-B14F-4D97-AF65-F5344CB8AC3E}">
        <p14:creationId xmlns:p14="http://schemas.microsoft.com/office/powerpoint/2010/main" val="2547253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Rise of the Ku Klux Klan</a:t>
            </a:r>
            <a:endParaRPr lang="en-US" dirty="0"/>
          </a:p>
        </p:txBody>
      </p:sp>
      <p:sp>
        <p:nvSpPr>
          <p:cNvPr id="3" name="Content Placeholder 2"/>
          <p:cNvSpPr>
            <a:spLocks noGrp="1"/>
          </p:cNvSpPr>
          <p:nvPr>
            <p:ph sz="quarter" idx="1"/>
          </p:nvPr>
        </p:nvSpPr>
        <p:spPr>
          <a:xfrm>
            <a:off x="609600" y="1600200"/>
            <a:ext cx="3886200" cy="4572000"/>
          </a:xfrm>
        </p:spPr>
        <p:txBody>
          <a:bodyPr>
            <a:normAutofit fontScale="85000" lnSpcReduction="10000"/>
          </a:bodyPr>
          <a:lstStyle/>
          <a:p>
            <a:r>
              <a:rPr lang="en-US" dirty="0" smtClean="0"/>
              <a:t>Really?  Yes, really.  During the 1920s, membership in the Ku Klux Klan skyrocketed to over five million members.  Racists, anti-Semites, anti-Catholics, and nativists all found a home in this violent organization.  During the 1920s, the Klan marched down Pennsylvania Avenue in Washington D.C.</a:t>
            </a:r>
            <a:endParaRPr lang="en-US" dirty="0"/>
          </a:p>
        </p:txBody>
      </p:sp>
      <p:pic>
        <p:nvPicPr>
          <p:cNvPr id="7" name="Content Placeholder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724400" y="1752600"/>
            <a:ext cx="3886200" cy="2975625"/>
          </a:xfrm>
        </p:spPr>
      </p:pic>
      <p:sp>
        <p:nvSpPr>
          <p:cNvPr id="9" name="Rounded Rectangle 8"/>
          <p:cNvSpPr/>
          <p:nvPr/>
        </p:nvSpPr>
        <p:spPr>
          <a:xfrm>
            <a:off x="4558145" y="4745182"/>
            <a:ext cx="42672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Although most Presidents did not seek out the endorsement of the Ku Klux Klan, many members of the US government were card carrying members, and many more tacitly approved of the organization.</a:t>
            </a:r>
            <a:endParaRPr lang="en-US" dirty="0">
              <a:solidFill>
                <a:schemeClr val="tx1"/>
              </a:solidFill>
            </a:endParaRPr>
          </a:p>
        </p:txBody>
      </p:sp>
    </p:spTree>
    <p:extLst>
      <p:ext uri="{BB962C8B-B14F-4D97-AF65-F5344CB8AC3E}">
        <p14:creationId xmlns:p14="http://schemas.microsoft.com/office/powerpoint/2010/main" val="42756843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Prohibition and Speakeasies</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341315" y="1589088"/>
            <a:ext cx="2893670" cy="4572000"/>
          </a:xfrm>
        </p:spPr>
      </p:pic>
      <p:pic>
        <p:nvPicPr>
          <p:cNvPr id="6" name="Content Placeholder 5"/>
          <p:cNvPicPr>
            <a:picLocks noGrp="1" noChangeAspect="1"/>
          </p:cNvPicPr>
          <p:nvPr>
            <p:ph sz="quarter" idx="1"/>
          </p:nvPr>
        </p:nvPicPr>
        <p:blipFill>
          <a:blip r:embed="rId3" cstate="print">
            <a:extLst>
              <a:ext uri="{28A0092B-C50C-407E-A947-70E740481C1C}">
                <a14:useLocalDpi xmlns:a14="http://schemas.microsoft.com/office/drawing/2010/main" val="0"/>
              </a:ext>
            </a:extLst>
          </a:blip>
          <a:stretch>
            <a:fillRect/>
          </a:stretch>
        </p:blipFill>
        <p:spPr>
          <a:xfrm rot="745223">
            <a:off x="4957137" y="3139145"/>
            <a:ext cx="3886200" cy="1878464"/>
          </a:xfrm>
        </p:spPr>
      </p:pic>
      <p:sp>
        <p:nvSpPr>
          <p:cNvPr id="7" name="Rounded Rectangle 6"/>
          <p:cNvSpPr/>
          <p:nvPr/>
        </p:nvSpPr>
        <p:spPr>
          <a:xfrm>
            <a:off x="228600" y="1600200"/>
            <a:ext cx="4572000" cy="487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Americans were divided over the issue of Prohibition even as it was enacted.  Many Americans considered Prohibition of alcohol a wonderful idea – for anyone but them!  Indeed, it was never illegal to drink alcohol, only to make it, transport it, or sell it.  Those who had it could drink up!  By the 1920s, so much organized crime had developed in the United States to satisfy the enormous demand for alcohol, that many supporters of the 18</a:t>
            </a:r>
            <a:r>
              <a:rPr lang="en-US" baseline="30000" dirty="0" smtClean="0">
                <a:solidFill>
                  <a:schemeClr val="tx1"/>
                </a:solidFill>
              </a:rPr>
              <a:t>th</a:t>
            </a:r>
            <a:r>
              <a:rPr lang="en-US" dirty="0" smtClean="0">
                <a:solidFill>
                  <a:schemeClr val="tx1"/>
                </a:solidFill>
              </a:rPr>
              <a:t> Amendment had begun to reconsider their views.  In 1933, the 21</a:t>
            </a:r>
            <a:r>
              <a:rPr lang="en-US" baseline="30000" dirty="0" smtClean="0">
                <a:solidFill>
                  <a:schemeClr val="tx1"/>
                </a:solidFill>
              </a:rPr>
              <a:t>st</a:t>
            </a:r>
            <a:r>
              <a:rPr lang="en-US" dirty="0" smtClean="0">
                <a:solidFill>
                  <a:schemeClr val="tx1"/>
                </a:solidFill>
              </a:rPr>
              <a:t> Amendment was passed, and one of President Franklin Delano Roosevelt’s first acts was to bring back beer!  (He was re-elected four (4) times.)</a:t>
            </a:r>
            <a:endParaRPr lang="en-US" dirty="0">
              <a:solidFill>
                <a:schemeClr val="tx1"/>
              </a:solidFill>
            </a:endParaRPr>
          </a:p>
        </p:txBody>
      </p:sp>
    </p:spTree>
    <p:extLst>
      <p:ext uri="{BB962C8B-B14F-4D97-AF65-F5344CB8AC3E}">
        <p14:creationId xmlns:p14="http://schemas.microsoft.com/office/powerpoint/2010/main" val="370596602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1183</TotalTime>
  <Words>2536</Words>
  <Application>Microsoft Office PowerPoint</Application>
  <PresentationFormat>On-screen Show (4:3)</PresentationFormat>
  <Paragraphs>94</Paragraphs>
  <Slides>35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Monotype Corsiva</vt:lpstr>
      <vt:lpstr>Tw Cen MT</vt:lpstr>
      <vt:lpstr>Wingdings</vt:lpstr>
      <vt:lpstr>Wingdings 2</vt:lpstr>
      <vt:lpstr>Median</vt:lpstr>
      <vt:lpstr>From Boom to Bust: The Roaring Twenties &amp;  The Great Depression</vt:lpstr>
      <vt:lpstr>Changing Culture in the USA</vt:lpstr>
      <vt:lpstr>Entertainment and Mass Media</vt:lpstr>
      <vt:lpstr>Hollywood and the Movies</vt:lpstr>
      <vt:lpstr>Newspapers and Magazines</vt:lpstr>
      <vt:lpstr>The Scopes Monkey Trial</vt:lpstr>
      <vt:lpstr>Flappers and Female Voters</vt:lpstr>
      <vt:lpstr>The Rise of the Ku Klux Klan</vt:lpstr>
      <vt:lpstr>Prohibition and Speakeasies</vt:lpstr>
      <vt:lpstr>Causes of the Great Crash of 1929</vt:lpstr>
      <vt:lpstr>Over Speculation: Buying “On the Margin”, a 1920s Tradition on Wall St.</vt:lpstr>
      <vt:lpstr>The Over Extension of Credit</vt:lpstr>
      <vt:lpstr>The Stock Market Crash of 1929</vt:lpstr>
      <vt:lpstr>Business Failures Lead to Bankruptcy.</vt:lpstr>
      <vt:lpstr>The Federal Reserve Failed to Act.</vt:lpstr>
      <vt:lpstr>Buying on the Margin?</vt:lpstr>
      <vt:lpstr>Bank Failures in the 1920s</vt:lpstr>
      <vt:lpstr>Over 9,000 Banks Failed by 1933.</vt:lpstr>
      <vt:lpstr>High Tariffs Strangled World Trade</vt:lpstr>
      <vt:lpstr>Impacts of the Great Depression</vt:lpstr>
      <vt:lpstr>Unemployment and Homelessness</vt:lpstr>
      <vt:lpstr>Hoovervilles</vt:lpstr>
      <vt:lpstr>Collapse of Banking and Finance</vt:lpstr>
      <vt:lpstr>Decline in Demand for Goods</vt:lpstr>
      <vt:lpstr>Farming Failures and Migration</vt:lpstr>
      <vt:lpstr>The Dust Bowl – American Migrants</vt:lpstr>
      <vt:lpstr>FDR and The New Deal</vt:lpstr>
      <vt:lpstr>The New Deal Changes the Role of Government in the United States. </vt:lpstr>
      <vt:lpstr>FDR Rallied a Fearful Nation, 1933</vt:lpstr>
      <vt:lpstr>Direct Relief and Employment </vt:lpstr>
      <vt:lpstr>Recovery Programs to Bring the Nation Out of Economic Depression</vt:lpstr>
      <vt:lpstr>Reforms to the Banking Industry</vt:lpstr>
      <vt:lpstr>Labor Unions Gain Strength</vt:lpstr>
      <vt:lpstr>The Social Security Administration</vt:lpstr>
      <vt:lpstr>The New Deal’s Legacy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Boom to Bust: The Roaring Twenties &amp;  The Great Depression</dc:title>
  <dc:creator>Adam</dc:creator>
  <cp:lastModifiedBy>Adam Henry</cp:lastModifiedBy>
  <cp:revision>22</cp:revision>
  <dcterms:created xsi:type="dcterms:W3CDTF">2014-03-13T23:49:10Z</dcterms:created>
  <dcterms:modified xsi:type="dcterms:W3CDTF">2016-04-27T16:09:37Z</dcterms:modified>
</cp:coreProperties>
</file>